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552" r:id="rId3"/>
    <p:sldId id="506" r:id="rId4"/>
    <p:sldId id="526" r:id="rId5"/>
    <p:sldId id="508" r:id="rId6"/>
    <p:sldId id="533" r:id="rId7"/>
    <p:sldId id="529" r:id="rId8"/>
    <p:sldId id="548" r:id="rId9"/>
    <p:sldId id="549" r:id="rId10"/>
    <p:sldId id="551" r:id="rId11"/>
    <p:sldId id="291" r:id="rId12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635C"/>
    <a:srgbClr val="FF0066"/>
    <a:srgbClr val="DD1D4B"/>
    <a:srgbClr val="D03516"/>
    <a:srgbClr val="B4162C"/>
    <a:srgbClr val="F91B50"/>
    <a:srgbClr val="FFFF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Srednji slog 1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0" autoAdjust="0"/>
    <p:restoredTop sz="85801" autoAdjust="0"/>
  </p:normalViewPr>
  <p:slideViewPr>
    <p:cSldViewPr>
      <p:cViewPr varScale="1">
        <p:scale>
          <a:sx n="54" d="100"/>
          <a:sy n="54" d="100"/>
        </p:scale>
        <p:origin x="69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8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7B1D-8B3B-4EB8-991F-C94C656A8E1C}" type="datetimeFigureOut">
              <a:rPr lang="sl-SI" smtClean="0"/>
              <a:t>20. 03. 2019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33D7-EAC6-43FF-B7AC-30E147CAF5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5683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5FE05B-A02E-46B3-B907-A92C56BF7860}" type="datetimeFigureOut">
              <a:rPr lang="sl-SI"/>
              <a:pPr>
                <a:defRPr/>
              </a:pPr>
              <a:t>20. 03. 2019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dirty="0"/>
              <a:t>Kliknite, če želite urediti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7CCAF1-4299-46D7-AD2D-AACD9E47FB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1816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50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ŠVK je nacionalna zbirka podatkov, ki jo mora skladno s šolsko zakonodajo voditi vsaka šola, </a:t>
            </a:r>
            <a:r>
              <a:rPr lang="sl-SI" dirty="0" err="1"/>
              <a:t>SLOfit</a:t>
            </a:r>
            <a:r>
              <a:rPr lang="sl-SI" dirty="0"/>
              <a:t> pa je nadgradnja ŠVK, ki je podprta z aplikacijo Moj </a:t>
            </a:r>
            <a:r>
              <a:rPr lang="sl-SI" dirty="0" err="1"/>
              <a:t>SLOfit</a:t>
            </a:r>
            <a:r>
              <a:rPr lang="sl-SI" dirty="0"/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Sistem </a:t>
            </a:r>
            <a:r>
              <a:rPr lang="sl-SI" dirty="0" err="1"/>
              <a:t>SLOfit</a:t>
            </a:r>
            <a:r>
              <a:rPr lang="sl-SI" dirty="0"/>
              <a:t> sestavljajo merska baterija ŠVK, vprašalniki (o gibalnih navadah najstnikov, osnovni podatki o starših), podatkovna zbirka </a:t>
            </a:r>
            <a:r>
              <a:rPr lang="sl-SI" dirty="0" err="1"/>
              <a:t>SLOfit</a:t>
            </a:r>
            <a:r>
              <a:rPr lang="sl-SI" dirty="0"/>
              <a:t> (ki jo sestavljajo podatki ŠVK in drugi zbrani podatki) ter </a:t>
            </a:r>
            <a:r>
              <a:rPr lang="sl-SI" dirty="0" err="1"/>
              <a:t>poročilni</a:t>
            </a:r>
            <a:r>
              <a:rPr lang="sl-SI" dirty="0"/>
              <a:t> sistemi </a:t>
            </a:r>
            <a:r>
              <a:rPr lang="sl-SI" dirty="0" err="1"/>
              <a:t>SLOfit</a:t>
            </a:r>
            <a:r>
              <a:rPr lang="sl-SI" dirty="0"/>
              <a:t> za posameznika in za šolo. Z uporabo aplikacije Moj </a:t>
            </a:r>
            <a:r>
              <a:rPr lang="sl-SI" dirty="0" err="1"/>
              <a:t>SLOfit</a:t>
            </a:r>
            <a:r>
              <a:rPr lang="sl-SI" dirty="0"/>
              <a:t> lahko starši, mladostniki, učitelji in druge pooblaščene osebe dostopajo do zbranih podatkov o telesnem fitnesu in telesni dejavnosti ter tako vidijo, kakšno je zdravstveno tveganje, ki izhaja iz njih.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Starši in mladostniki lahko posredujejo dostop do podatkov drugim osebam (npr. zdravniku, starim staršem, trenerju). Vsem uporabnikom </a:t>
            </a:r>
            <a:r>
              <a:rPr lang="sl-SI" dirty="0" err="1"/>
              <a:t>SLOfit</a:t>
            </a:r>
            <a:r>
              <a:rPr lang="sl-SI" dirty="0"/>
              <a:t> sistem omogoča tudi izpis poročil o telesnem fitnesu. </a:t>
            </a:r>
          </a:p>
          <a:p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63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550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253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883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907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354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CCAF1-4299-46D7-AD2D-AACD9E47FB73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971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9"/>
          <p:cNvPicPr>
            <a:picLocks noChangeAspect="1" noChangeArrowheads="1"/>
          </p:cNvPicPr>
          <p:nvPr userDrawn="1"/>
        </p:nvPicPr>
        <p:blipFill>
          <a:blip r:embed="rId2" cstate="print"/>
          <a:srcRect l="75339" t="50237" r="17661" b="38425"/>
          <a:stretch>
            <a:fillRect/>
          </a:stretch>
        </p:blipFill>
        <p:spPr bwMode="auto">
          <a:xfrm>
            <a:off x="2100943" y="5232662"/>
            <a:ext cx="8572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 userDrawn="1"/>
        </p:nvSpPr>
        <p:spPr>
          <a:xfrm>
            <a:off x="3124200" y="5486738"/>
            <a:ext cx="28194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5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Univerza v Ljubljani</a:t>
            </a:r>
          </a:p>
          <a:p>
            <a:pPr>
              <a:defRPr/>
            </a:pPr>
            <a:r>
              <a:rPr lang="sl-SI" sz="1500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Fakulteta za šport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43108" y="1214423"/>
            <a:ext cx="7000892" cy="1147777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13" name="Ograda besedila 12"/>
          <p:cNvSpPr>
            <a:spLocks noGrp="1"/>
          </p:cNvSpPr>
          <p:nvPr>
            <p:ph type="body" sz="quarter" idx="12"/>
          </p:nvPr>
        </p:nvSpPr>
        <p:spPr>
          <a:xfrm>
            <a:off x="2133600" y="2438400"/>
            <a:ext cx="7010400" cy="914400"/>
          </a:xfrm>
        </p:spPr>
        <p:txBody>
          <a:bodyPr/>
          <a:lstStyle>
            <a:lvl1pPr>
              <a:buNone/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sl-SI" dirty="0"/>
              <a:t>Kliknite, če želite urediti sloge besedila matrice</a:t>
            </a: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448025" y="228598"/>
            <a:ext cx="659880" cy="67416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59540" y="6131985"/>
            <a:ext cx="659880" cy="67416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 userDrawn="1"/>
        </p:nvPicPr>
        <p:blipFill rotWithShape="1">
          <a:blip r:embed="rId4"/>
          <a:srcRect l="40660" t="14823" b="43939"/>
          <a:stretch/>
        </p:blipFill>
        <p:spPr>
          <a:xfrm>
            <a:off x="6858000" y="6324551"/>
            <a:ext cx="1444412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141496"/>
            <a:ext cx="7950720" cy="762000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 dirty="0" err="1"/>
              <a:t>Kliknite</a:t>
            </a:r>
            <a:r>
              <a:rPr lang="en-US" noProof="0" dirty="0"/>
              <a:t>, </a:t>
            </a:r>
            <a:r>
              <a:rPr lang="en-US" noProof="0" dirty="0" err="1"/>
              <a:t>če</a:t>
            </a:r>
            <a:r>
              <a:rPr lang="en-US" noProof="0" dirty="0"/>
              <a:t> </a:t>
            </a:r>
            <a:r>
              <a:rPr lang="en-US" noProof="0" dirty="0" err="1"/>
              <a:t>želite</a:t>
            </a:r>
            <a:r>
              <a:rPr lang="en-US" noProof="0" dirty="0"/>
              <a:t> </a:t>
            </a:r>
            <a:r>
              <a:rPr lang="en-US" noProof="0" dirty="0" err="1"/>
              <a:t>urediti</a:t>
            </a:r>
            <a:r>
              <a:rPr lang="en-US" noProof="0" dirty="0"/>
              <a:t> slog </a:t>
            </a:r>
            <a:r>
              <a:rPr lang="en-US" noProof="0" dirty="0" err="1"/>
              <a:t>naslova</a:t>
            </a:r>
            <a:r>
              <a:rPr lang="en-US" noProof="0" dirty="0"/>
              <a:t> </a:t>
            </a:r>
            <a:r>
              <a:rPr lang="en-US" noProof="0" dirty="0" err="1"/>
              <a:t>matrice</a:t>
            </a:r>
            <a:endParaRPr lang="en-US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3400" y="1143000"/>
            <a:ext cx="7950720" cy="504804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dirty="0" err="1"/>
              <a:t>Kliknite</a:t>
            </a:r>
            <a:r>
              <a:rPr lang="en-US" noProof="0" dirty="0"/>
              <a:t>, </a:t>
            </a:r>
            <a:r>
              <a:rPr lang="en-US" noProof="0" dirty="0" err="1"/>
              <a:t>če</a:t>
            </a:r>
            <a:r>
              <a:rPr lang="en-US" noProof="0" dirty="0"/>
              <a:t> </a:t>
            </a:r>
            <a:r>
              <a:rPr lang="en-US" noProof="0" dirty="0" err="1"/>
              <a:t>želite</a:t>
            </a:r>
            <a:r>
              <a:rPr lang="en-US" noProof="0" dirty="0"/>
              <a:t> </a:t>
            </a:r>
            <a:r>
              <a:rPr lang="en-US" noProof="0" dirty="0" err="1"/>
              <a:t>urediti</a:t>
            </a:r>
            <a:r>
              <a:rPr lang="en-US" noProof="0" dirty="0"/>
              <a:t> </a:t>
            </a:r>
            <a:r>
              <a:rPr lang="en-US" noProof="0" dirty="0" err="1"/>
              <a:t>sloge</a:t>
            </a:r>
            <a:r>
              <a:rPr lang="en-US" noProof="0" dirty="0"/>
              <a:t> </a:t>
            </a:r>
            <a:r>
              <a:rPr lang="en-US" noProof="0" dirty="0" err="1"/>
              <a:t>besedila</a:t>
            </a:r>
            <a:r>
              <a:rPr lang="en-US" noProof="0" dirty="0"/>
              <a:t> </a:t>
            </a:r>
            <a:r>
              <a:rPr lang="en-US" noProof="0" dirty="0" err="1"/>
              <a:t>matrice</a:t>
            </a:r>
            <a:endParaRPr lang="en-US" noProof="0" dirty="0"/>
          </a:p>
          <a:p>
            <a:pPr lvl="1"/>
            <a:r>
              <a:rPr lang="en-US" noProof="0" dirty="0"/>
              <a:t>Druga raven</a:t>
            </a:r>
          </a:p>
          <a:p>
            <a:pPr lvl="2"/>
            <a:r>
              <a:rPr lang="en-US" noProof="0" dirty="0" err="1"/>
              <a:t>Tretja</a:t>
            </a:r>
            <a:r>
              <a:rPr lang="en-US" noProof="0" dirty="0"/>
              <a:t> raven</a:t>
            </a:r>
          </a:p>
          <a:p>
            <a:pPr lvl="3"/>
            <a:r>
              <a:rPr lang="en-US" noProof="0" dirty="0" err="1"/>
              <a:t>Četrta</a:t>
            </a:r>
            <a:r>
              <a:rPr lang="en-US" noProof="0" dirty="0"/>
              <a:t> raven</a:t>
            </a:r>
          </a:p>
          <a:p>
            <a:pPr lvl="4"/>
            <a:r>
              <a:rPr lang="en-US" noProof="0" dirty="0"/>
              <a:t>Peta raven</a:t>
            </a: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458200" y="229335"/>
            <a:ext cx="659880" cy="67416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71180" y="6172035"/>
            <a:ext cx="659880" cy="67416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 userDrawn="1"/>
        </p:nvPicPr>
        <p:blipFill rotWithShape="1">
          <a:blip r:embed="rId3">
            <a:lum bright="70000" contrast="-70000"/>
          </a:blip>
          <a:srcRect l="40660" t="14823" b="43939"/>
          <a:stretch/>
        </p:blipFill>
        <p:spPr>
          <a:xfrm>
            <a:off x="6858000" y="6324551"/>
            <a:ext cx="144441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8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 userDrawn="1"/>
        </p:nvSpPr>
        <p:spPr>
          <a:xfrm>
            <a:off x="2143126" y="0"/>
            <a:ext cx="7000875" cy="285750"/>
          </a:xfrm>
          <a:prstGeom prst="rect">
            <a:avLst/>
          </a:prstGeom>
          <a:solidFill>
            <a:srgbClr val="B80000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Pravokotnik 6"/>
          <p:cNvSpPr/>
          <p:nvPr userDrawn="1"/>
        </p:nvSpPr>
        <p:spPr>
          <a:xfrm>
            <a:off x="1" y="6572250"/>
            <a:ext cx="2143125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PoljeZBesedilom 9"/>
          <p:cNvSpPr txBox="1">
            <a:spLocks noChangeArrowheads="1"/>
          </p:cNvSpPr>
          <p:nvPr userDrawn="1"/>
        </p:nvSpPr>
        <p:spPr bwMode="auto">
          <a:xfrm>
            <a:off x="2143126" y="447676"/>
            <a:ext cx="242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900" dirty="0" err="1">
                <a:solidFill>
                  <a:srgbClr val="A6A6A6"/>
                </a:solidFill>
              </a:rPr>
              <a:t>University</a:t>
            </a:r>
            <a:r>
              <a:rPr lang="sl-SI" sz="900" dirty="0">
                <a:solidFill>
                  <a:srgbClr val="A6A6A6"/>
                </a:solidFill>
              </a:rPr>
              <a:t> of Ljubljana, </a:t>
            </a:r>
            <a:r>
              <a:rPr lang="sl-SI" sz="900" dirty="0" err="1">
                <a:solidFill>
                  <a:srgbClr val="A6A6A6"/>
                </a:solidFill>
              </a:rPr>
              <a:t>Faculty</a:t>
            </a:r>
            <a:r>
              <a:rPr lang="sl-SI" sz="900" dirty="0">
                <a:solidFill>
                  <a:srgbClr val="A6A6A6"/>
                </a:solidFill>
              </a:rPr>
              <a:t> of </a:t>
            </a:r>
            <a:r>
              <a:rPr lang="sl-SI" sz="900" dirty="0" err="1">
                <a:solidFill>
                  <a:srgbClr val="A6A6A6"/>
                </a:solidFill>
              </a:rPr>
              <a:t>Sport</a:t>
            </a:r>
            <a:endParaRPr lang="sl-SI" sz="900" dirty="0">
              <a:solidFill>
                <a:srgbClr val="A6A6A6"/>
              </a:solidFill>
            </a:endParaRPr>
          </a:p>
          <a:p>
            <a:pPr eaLnBrk="1" hangingPunct="1"/>
            <a:r>
              <a:rPr lang="sl-SI" sz="900" dirty="0">
                <a:solidFill>
                  <a:srgbClr val="A6A6A6"/>
                </a:solidFill>
              </a:rPr>
              <a:t>Gregor Jurak</a:t>
            </a:r>
          </a:p>
        </p:txBody>
      </p:sp>
      <p:pic>
        <p:nvPicPr>
          <p:cNvPr id="9" name="Slika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9" t="50237" r="17661" b="38425"/>
          <a:stretch>
            <a:fillRect/>
          </a:stretch>
        </p:blipFill>
        <p:spPr bwMode="auto">
          <a:xfrm>
            <a:off x="8629649" y="357166"/>
            <a:ext cx="514351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2" y="1214422"/>
            <a:ext cx="2114536" cy="5286412"/>
          </a:xfrm>
        </p:spPr>
        <p:txBody>
          <a:bodyPr anchor="t">
            <a:normAutofit/>
          </a:bodyPr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85985" y="1214422"/>
            <a:ext cx="6858016" cy="52864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1" name="Ograda slike 10"/>
          <p:cNvSpPr>
            <a:spLocks noGrp="1"/>
          </p:cNvSpPr>
          <p:nvPr>
            <p:ph type="pic" sz="quarter" idx="13"/>
          </p:nvPr>
        </p:nvSpPr>
        <p:spPr>
          <a:xfrm>
            <a:off x="0" y="357166"/>
            <a:ext cx="2143126" cy="642942"/>
          </a:xfrm>
        </p:spPr>
        <p:txBody>
          <a:bodyPr rtlCol="0">
            <a:normAutofit/>
          </a:bodyPr>
          <a:lstStyle/>
          <a:p>
            <a:pPr lvl="0"/>
            <a:endParaRPr lang="sl-SI" noProof="0"/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6293090"/>
            <a:ext cx="498022" cy="5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0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 userDrawn="1"/>
        </p:nvSpPr>
        <p:spPr>
          <a:xfrm>
            <a:off x="2143126" y="0"/>
            <a:ext cx="7000875" cy="285750"/>
          </a:xfrm>
          <a:prstGeom prst="rect">
            <a:avLst/>
          </a:prstGeom>
          <a:solidFill>
            <a:srgbClr val="B80000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7" name="Pravokotnik 6"/>
          <p:cNvSpPr/>
          <p:nvPr userDrawn="1"/>
        </p:nvSpPr>
        <p:spPr>
          <a:xfrm>
            <a:off x="1" y="6572250"/>
            <a:ext cx="2143125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PoljeZBesedilom 9"/>
          <p:cNvSpPr txBox="1">
            <a:spLocks noChangeArrowheads="1"/>
          </p:cNvSpPr>
          <p:nvPr userDrawn="1"/>
        </p:nvSpPr>
        <p:spPr bwMode="auto">
          <a:xfrm>
            <a:off x="2143126" y="447676"/>
            <a:ext cx="242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900" dirty="0" err="1">
                <a:solidFill>
                  <a:srgbClr val="A6A6A6"/>
                </a:solidFill>
              </a:rPr>
              <a:t>University</a:t>
            </a:r>
            <a:r>
              <a:rPr lang="sl-SI" sz="900" dirty="0">
                <a:solidFill>
                  <a:srgbClr val="A6A6A6"/>
                </a:solidFill>
              </a:rPr>
              <a:t> of Ljubljana, </a:t>
            </a:r>
            <a:r>
              <a:rPr lang="sl-SI" sz="900" dirty="0" err="1">
                <a:solidFill>
                  <a:srgbClr val="A6A6A6"/>
                </a:solidFill>
              </a:rPr>
              <a:t>Faculty</a:t>
            </a:r>
            <a:r>
              <a:rPr lang="sl-SI" sz="900" dirty="0">
                <a:solidFill>
                  <a:srgbClr val="A6A6A6"/>
                </a:solidFill>
              </a:rPr>
              <a:t> of </a:t>
            </a:r>
            <a:r>
              <a:rPr lang="sl-SI" sz="900" dirty="0" err="1">
                <a:solidFill>
                  <a:srgbClr val="A6A6A6"/>
                </a:solidFill>
              </a:rPr>
              <a:t>Sport</a:t>
            </a:r>
            <a:endParaRPr lang="sl-SI" sz="900" dirty="0">
              <a:solidFill>
                <a:srgbClr val="A6A6A6"/>
              </a:solidFill>
            </a:endParaRPr>
          </a:p>
          <a:p>
            <a:pPr eaLnBrk="1" hangingPunct="1"/>
            <a:r>
              <a:rPr lang="sl-SI" sz="900" dirty="0">
                <a:solidFill>
                  <a:srgbClr val="A6A6A6"/>
                </a:solidFill>
              </a:rPr>
              <a:t>Gregor Jurak</a:t>
            </a:r>
          </a:p>
        </p:txBody>
      </p:sp>
      <p:pic>
        <p:nvPicPr>
          <p:cNvPr id="9" name="Slika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9" t="50237" r="17661" b="38425"/>
          <a:stretch>
            <a:fillRect/>
          </a:stretch>
        </p:blipFill>
        <p:spPr bwMode="auto">
          <a:xfrm>
            <a:off x="8629649" y="357166"/>
            <a:ext cx="514351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2" y="1214422"/>
            <a:ext cx="2114536" cy="5286412"/>
          </a:xfrm>
        </p:spPr>
        <p:txBody>
          <a:bodyPr anchor="t">
            <a:normAutofit/>
          </a:bodyPr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85985" y="1214422"/>
            <a:ext cx="6858016" cy="52864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1" name="Ograda slike 10"/>
          <p:cNvSpPr>
            <a:spLocks noGrp="1"/>
          </p:cNvSpPr>
          <p:nvPr>
            <p:ph type="pic" sz="quarter" idx="13"/>
          </p:nvPr>
        </p:nvSpPr>
        <p:spPr>
          <a:xfrm>
            <a:off x="0" y="357166"/>
            <a:ext cx="2143126" cy="642942"/>
          </a:xfrm>
        </p:spPr>
        <p:txBody>
          <a:bodyPr rtlCol="0">
            <a:normAutofit/>
          </a:bodyPr>
          <a:lstStyle/>
          <a:p>
            <a:pPr lvl="0"/>
            <a:endParaRPr lang="sl-SI" noProof="0"/>
          </a:p>
        </p:txBody>
      </p:sp>
      <p:pic>
        <p:nvPicPr>
          <p:cNvPr id="12" name="Slik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6293090"/>
            <a:ext cx="498022" cy="5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 userDrawn="1"/>
        </p:nvSpPr>
        <p:spPr>
          <a:xfrm>
            <a:off x="2143125" y="0"/>
            <a:ext cx="7000875" cy="285750"/>
          </a:xfrm>
          <a:prstGeom prst="rect">
            <a:avLst/>
          </a:prstGeom>
          <a:solidFill>
            <a:srgbClr val="B80000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cxnSp>
        <p:nvCxnSpPr>
          <p:cNvPr id="6" name="Raven konektor 7"/>
          <p:cNvCxnSpPr/>
          <p:nvPr userDrawn="1"/>
        </p:nvCxnSpPr>
        <p:spPr>
          <a:xfrm rot="5400000">
            <a:off x="1571625" y="1785938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 userDrawn="1"/>
        </p:nvSpPr>
        <p:spPr>
          <a:xfrm>
            <a:off x="0" y="6572250"/>
            <a:ext cx="2143125" cy="285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PoljeZBesedilom 9"/>
          <p:cNvSpPr txBox="1">
            <a:spLocks noChangeArrowheads="1"/>
          </p:cNvSpPr>
          <p:nvPr userDrawn="1"/>
        </p:nvSpPr>
        <p:spPr bwMode="auto">
          <a:xfrm>
            <a:off x="2268538" y="447675"/>
            <a:ext cx="4357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sz="1200">
                <a:solidFill>
                  <a:srgbClr val="A6A6A6"/>
                </a:solidFill>
              </a:rPr>
              <a:t>University of Ljubljana, Faculty of Sport</a:t>
            </a:r>
          </a:p>
          <a:p>
            <a:pPr eaLnBrk="1" hangingPunct="1"/>
            <a:r>
              <a:rPr lang="sl-SI" sz="1200">
                <a:solidFill>
                  <a:srgbClr val="A6A6A6"/>
                </a:solidFill>
              </a:rPr>
              <a:t>Gregor Jurak</a:t>
            </a:r>
          </a:p>
        </p:txBody>
      </p:sp>
      <p:pic>
        <p:nvPicPr>
          <p:cNvPr id="9" name="Slika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9" t="50237" r="17661" b="38425"/>
          <a:stretch>
            <a:fillRect/>
          </a:stretch>
        </p:blipFill>
        <p:spPr bwMode="auto">
          <a:xfrm>
            <a:off x="8358188" y="357188"/>
            <a:ext cx="61118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2" y="1214422"/>
            <a:ext cx="2114536" cy="5286412"/>
          </a:xfrm>
        </p:spPr>
        <p:txBody>
          <a:bodyPr anchor="t">
            <a:normAutofit/>
          </a:bodyPr>
          <a:lstStyle>
            <a:lvl1pPr algn="r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85984" y="1214422"/>
            <a:ext cx="6858016" cy="528641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1" name="Ograda slike 10"/>
          <p:cNvSpPr>
            <a:spLocks noGrp="1"/>
          </p:cNvSpPr>
          <p:nvPr>
            <p:ph type="pic" sz="quarter" idx="13"/>
          </p:nvPr>
        </p:nvSpPr>
        <p:spPr>
          <a:xfrm>
            <a:off x="0" y="357166"/>
            <a:ext cx="2143108" cy="642942"/>
          </a:xfrm>
        </p:spPr>
        <p:txBody>
          <a:bodyPr rtlCol="0">
            <a:normAutofit/>
          </a:bodyPr>
          <a:lstStyle/>
          <a:p>
            <a:pPr lvl="0"/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6722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"/>
          <p:cNvSpPr txBox="1">
            <a:spLocks noGrp="1"/>
          </p:cNvSpPr>
          <p:nvPr>
            <p:ph type="body" sz="quarter" idx="13"/>
          </p:nvPr>
        </p:nvSpPr>
        <p:spPr>
          <a:xfrm>
            <a:off x="285750" y="342919"/>
            <a:ext cx="7858125" cy="30001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145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687" cap="all" spc="84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2936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>
              <a:defRPr/>
            </a:pPr>
            <a:fld id="{D0893908-54CE-4116-938E-14B06C0B949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8" r:id="rId3"/>
    <p:sldLayoutId id="2147483739" r:id="rId4"/>
    <p:sldLayoutId id="2147483740" r:id="rId5"/>
    <p:sldLayoutId id="214748374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slofi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lofi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fi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slofit.org/slofit-nasve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057400" y="1714500"/>
            <a:ext cx="7086600" cy="860822"/>
          </a:xfrm>
        </p:spPr>
        <p:txBody>
          <a:bodyPr>
            <a:noAutofit/>
          </a:bodyPr>
          <a:lstStyle/>
          <a:p>
            <a:r>
              <a:rPr lang="sl-SI" b="1" dirty="0" err="1"/>
              <a:t>SLOfit</a:t>
            </a:r>
            <a:r>
              <a:rPr lang="sl-SI" b="1" dirty="0"/>
              <a:t> kratka predstavitev za šole</a:t>
            </a:r>
            <a:endParaRPr lang="en-US" b="1" dirty="0"/>
          </a:p>
        </p:txBody>
      </p:sp>
      <p:sp>
        <p:nvSpPr>
          <p:cNvPr id="4099" name="Ograda besedila 5"/>
          <p:cNvSpPr>
            <a:spLocks noGrp="1"/>
          </p:cNvSpPr>
          <p:nvPr>
            <p:ph type="body" sz="quarter" idx="12"/>
          </p:nvPr>
        </p:nvSpPr>
        <p:spPr>
          <a:xfrm>
            <a:off x="2057400" y="2914650"/>
            <a:ext cx="6705600" cy="10287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GB" sz="2400" dirty="0"/>
              <a:t>Gregor Jurak, </a:t>
            </a:r>
            <a:r>
              <a:rPr lang="sl-SI" sz="2400" dirty="0"/>
              <a:t>Bojan Leskošek, Gregor Starc</a:t>
            </a:r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4945"/>
            <a:ext cx="1611039" cy="153342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11874"/>
            <a:ext cx="3962400" cy="245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07"/>
    </mc:Choice>
    <mc:Fallback xmlns="">
      <p:transition spd="slow" advTm="577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SLOfit</a:t>
            </a:r>
            <a:r>
              <a:rPr lang="en-US" dirty="0"/>
              <a:t> </a:t>
            </a:r>
            <a:r>
              <a:rPr lang="sl-SI" dirty="0"/>
              <a:t>individualno PDF poročilo</a:t>
            </a:r>
          </a:p>
        </p:txBody>
      </p:sp>
      <p:sp>
        <p:nvSpPr>
          <p:cNvPr id="7" name="Oblaček 1 (brez obrobe) 6"/>
          <p:cNvSpPr/>
          <p:nvPr/>
        </p:nvSpPr>
        <p:spPr>
          <a:xfrm>
            <a:off x="3441739" y="2463378"/>
            <a:ext cx="1587461" cy="171450"/>
          </a:xfrm>
          <a:prstGeom prst="callout1">
            <a:avLst>
              <a:gd name="adj1" fmla="val 137083"/>
              <a:gd name="adj2" fmla="val 52832"/>
              <a:gd name="adj3" fmla="val 593190"/>
              <a:gd name="adj4" fmla="val 182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Cona zdravstvenega tveganja oz. koristi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blaček 1 (brez obrobe) 7"/>
          <p:cNvSpPr/>
          <p:nvPr/>
        </p:nvSpPr>
        <p:spPr>
          <a:xfrm>
            <a:off x="4857750" y="4837884"/>
            <a:ext cx="1419018" cy="171450"/>
          </a:xfrm>
          <a:prstGeom prst="callout1">
            <a:avLst>
              <a:gd name="adj1" fmla="val -62917"/>
              <a:gd name="adj2" fmla="val 43293"/>
              <a:gd name="adj3" fmla="val -533126"/>
              <a:gd name="adj4" fmla="val 328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Surova vrednost 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1650" y="3441180"/>
            <a:ext cx="5962650" cy="621514"/>
          </a:xfrm>
          <a:prstGeom prst="rect">
            <a:avLst/>
          </a:prstGeom>
        </p:spPr>
      </p:pic>
      <p:sp>
        <p:nvSpPr>
          <p:cNvPr id="11" name="Oblaček 1 (brez obrobe) 10"/>
          <p:cNvSpPr/>
          <p:nvPr/>
        </p:nvSpPr>
        <p:spPr>
          <a:xfrm>
            <a:off x="1658214" y="5155878"/>
            <a:ext cx="1752198" cy="125290"/>
          </a:xfrm>
          <a:prstGeom prst="callout1">
            <a:avLst>
              <a:gd name="adj1" fmla="val -62917"/>
              <a:gd name="adj2" fmla="val 43293"/>
              <a:gd name="adj3" fmla="val -1014291"/>
              <a:gd name="adj4" fmla="val 149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Trenutno in predhodno leto 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blaček 1 (brez obrobe) 11"/>
          <p:cNvSpPr/>
          <p:nvPr/>
        </p:nvSpPr>
        <p:spPr>
          <a:xfrm>
            <a:off x="1686534" y="2463378"/>
            <a:ext cx="1419018" cy="171450"/>
          </a:xfrm>
          <a:prstGeom prst="callout1">
            <a:avLst>
              <a:gd name="adj1" fmla="val 137083"/>
              <a:gd name="adj2" fmla="val 52832"/>
              <a:gd name="adj3" fmla="val 566874"/>
              <a:gd name="adj4" fmla="val 430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Centili</a:t>
            </a:r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blaček 1 (brez obrobe) 12"/>
          <p:cNvSpPr/>
          <p:nvPr/>
        </p:nvSpPr>
        <p:spPr>
          <a:xfrm>
            <a:off x="5314952" y="5642172"/>
            <a:ext cx="2757252" cy="284708"/>
          </a:xfrm>
          <a:prstGeom prst="callout1">
            <a:avLst>
              <a:gd name="adj1" fmla="val -62917"/>
              <a:gd name="adj2" fmla="val 43293"/>
              <a:gd name="adj3" fmla="val -703908"/>
              <a:gd name="adj4" fmla="val 447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Povezava na </a:t>
            </a:r>
            <a:r>
              <a:rPr lang="sl-SI" sz="120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SLOfit</a:t>
            </a:r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nasvet, če je rezultat v coni povečanega zdravstvenega tveganja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781" y="3716768"/>
            <a:ext cx="231470" cy="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ctrTitle"/>
          </p:nvPr>
        </p:nvSpPr>
        <p:spPr>
          <a:xfrm>
            <a:off x="2114550" y="1714500"/>
            <a:ext cx="6115049" cy="910829"/>
          </a:xfrm>
        </p:spPr>
        <p:txBody>
          <a:bodyPr>
            <a:normAutofit/>
          </a:bodyPr>
          <a:lstStyle/>
          <a:p>
            <a:pPr eaLnBrk="1" hangingPunct="1"/>
            <a:r>
              <a:rPr lang="sl-SI" b="1" dirty="0"/>
              <a:t>Bodi </a:t>
            </a:r>
            <a:r>
              <a:rPr lang="sl-SI" b="1" dirty="0" err="1"/>
              <a:t>fit</a:t>
            </a:r>
            <a:r>
              <a:rPr lang="sl-SI" b="1" dirty="0"/>
              <a:t>, sodeluj v </a:t>
            </a:r>
            <a:r>
              <a:rPr lang="sl-SI" b="1" dirty="0" err="1"/>
              <a:t>SLOfit</a:t>
            </a:r>
            <a:endParaRPr 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2256" y="2743200"/>
            <a:ext cx="4800600" cy="2228850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sl-SI" sz="21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www.slofit.org</a:t>
            </a:r>
            <a:r>
              <a:rPr lang="sl-SI" sz="2100" b="1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  <a:endParaRPr lang="en-GB" sz="2100" b="1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857500"/>
            <a:ext cx="1611039" cy="153342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5715000" y="4354827"/>
            <a:ext cx="315559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0727">
              <a:lnSpc>
                <a:spcPct val="80000"/>
              </a:lnSpc>
              <a:spcBef>
                <a:spcPts val="2300"/>
              </a:spcBef>
              <a:defRPr sz="504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lang="sl-SI" sz="2000" dirty="0">
                <a:solidFill>
                  <a:srgbClr val="C00000"/>
                </a:solidFill>
                <a:latin typeface="Calibri" panose="020F0502020204030204" pitchFamily="34" charset="0"/>
                <a:sym typeface="DIN Condensed"/>
                <a:hlinkClick r:id="rId4"/>
              </a:rPr>
              <a:t>info@slofit.org</a:t>
            </a:r>
            <a:r>
              <a:rPr lang="sl-SI" sz="2000" dirty="0">
                <a:solidFill>
                  <a:srgbClr val="C00000"/>
                </a:solidFill>
                <a:latin typeface="Calibri" panose="020F0502020204030204" pitchFamily="34" charset="0"/>
                <a:sym typeface="DIN Condensed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86"/>
    </mc:Choice>
    <mc:Fallback xmlns="">
      <p:transition spd="slow" advTm="345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7B5429-32CE-444F-8598-69AB7A2C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</a:t>
            </a:r>
            <a:r>
              <a:rPr lang="sl-SI" dirty="0" err="1"/>
              <a:t>SLOfit</a:t>
            </a:r>
            <a:r>
              <a:rPr lang="sl-SI" dirty="0"/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68270D-188F-4F67-8E16-05471B3B8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SLOfit</a:t>
            </a:r>
            <a:r>
              <a:rPr lang="sl-SI" dirty="0"/>
              <a:t> je </a:t>
            </a:r>
            <a:r>
              <a:rPr lang="sl-SI" b="1" dirty="0"/>
              <a:t>nadgradnja</a:t>
            </a:r>
            <a:r>
              <a:rPr lang="sl-SI" dirty="0"/>
              <a:t> uveljavljenega nacionalnega sistema spremljave telesnega in gibalnega razvoja otrok in mladine - </a:t>
            </a:r>
            <a:r>
              <a:rPr lang="sl-SI" b="1" dirty="0" err="1"/>
              <a:t>Športnovzgojnega</a:t>
            </a:r>
            <a:r>
              <a:rPr lang="sl-SI" b="1" dirty="0"/>
              <a:t> kartona </a:t>
            </a:r>
            <a:r>
              <a:rPr lang="sl-SI" dirty="0"/>
              <a:t>(ŠVK).</a:t>
            </a:r>
          </a:p>
          <a:p>
            <a:r>
              <a:rPr lang="sl-SI" dirty="0"/>
              <a:t>BREZPLAČNA aplikacija Moj </a:t>
            </a:r>
            <a:r>
              <a:rPr lang="sl-SI" dirty="0" err="1"/>
              <a:t>SLOfit</a:t>
            </a:r>
            <a:r>
              <a:rPr lang="sl-SI" dirty="0"/>
              <a:t> omogoča mladostnikom in staršem vpogled v ŠVK rezultate in daje povratne informacije o otrokovem telesnem in gibalnem razvoju. Do podatkov je mogoče dostopati samo z uporabniškim računom.</a:t>
            </a:r>
          </a:p>
          <a:p>
            <a:r>
              <a:rPr lang="sl-SI" dirty="0"/>
              <a:t>Več na </a:t>
            </a:r>
            <a:r>
              <a:rPr lang="sl-SI" dirty="0">
                <a:hlinkClick r:id="rId2"/>
              </a:rPr>
              <a:t>www.slofit.org</a:t>
            </a:r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F674CE-9708-41E8-A994-5D3F72F6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012492"/>
            <a:ext cx="7010400" cy="28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l-GR" dirty="0">
                <a:hlinkClick r:id="rId3"/>
              </a:rPr>
              <a:t>Kakšna je razlika med ŠVK in </a:t>
            </a:r>
            <a:r>
              <a:rPr lang="sl-SI" altLang="el-GR" dirty="0" err="1">
                <a:hlinkClick r:id="rId3"/>
              </a:rPr>
              <a:t>SLOfit</a:t>
            </a:r>
            <a:r>
              <a:rPr lang="sl-SI" altLang="el-GR" dirty="0">
                <a:hlinkClick r:id="rId3"/>
              </a:rPr>
              <a:t>?</a:t>
            </a:r>
            <a:endParaRPr lang="en-US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34548" y="4564385"/>
            <a:ext cx="3431300" cy="2276082"/>
          </a:xfrm>
          <a:prstGeom prst="rect">
            <a:avLst/>
          </a:prstGeom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228600" y="1267752"/>
            <a:ext cx="1492188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012894"/>
            <a:ext cx="5597174" cy="38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5715000" y="1015591"/>
            <a:ext cx="33404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Sistem 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SLOfit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 sestavljajo: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merska baterija ŠVK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vprašalniki (o gibalnih navadah najstnikov, osnovni podatki o starših)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podatkovna zbirka 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SLOfit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 (ki jo sestavljajo podatki ŠVK in drugi zbrani podatki)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poročilni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 sistemi 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SLOfit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 za posameznika in za šolo</a:t>
            </a:r>
          </a:p>
        </p:txBody>
      </p:sp>
    </p:spTree>
    <p:extLst>
      <p:ext uri="{BB962C8B-B14F-4D97-AF65-F5344CB8AC3E}">
        <p14:creationId xmlns:p14="http://schemas.microsoft.com/office/powerpoint/2010/main" val="19249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 </a:t>
            </a:r>
            <a:r>
              <a:rPr lang="sl-SI" dirty="0" err="1"/>
              <a:t>SLOfit</a:t>
            </a:r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Narediti </a:t>
            </a:r>
            <a:r>
              <a:rPr lang="sl-SI" b="1" dirty="0"/>
              <a:t>informacije</a:t>
            </a:r>
            <a:r>
              <a:rPr lang="sl-SI" dirty="0"/>
              <a:t> staršem in mladostnikom </a:t>
            </a:r>
            <a:r>
              <a:rPr lang="sl-SI" b="1" dirty="0"/>
              <a:t>bolj dosegljive</a:t>
            </a:r>
            <a:r>
              <a:rPr lang="sl-SI" dirty="0"/>
              <a:t>, </a:t>
            </a:r>
            <a:r>
              <a:rPr lang="sl-SI" b="1" dirty="0"/>
              <a:t>prijazne</a:t>
            </a:r>
            <a:r>
              <a:rPr lang="sl-SI" dirty="0"/>
              <a:t>, </a:t>
            </a:r>
            <a:r>
              <a:rPr lang="sl-SI" b="1" dirty="0"/>
              <a:t>uporabne</a:t>
            </a:r>
          </a:p>
          <a:p>
            <a:r>
              <a:rPr lang="sl-SI" dirty="0"/>
              <a:t>Informacije naj v večji meri služijo </a:t>
            </a:r>
            <a:r>
              <a:rPr lang="sl-SI" b="1" dirty="0"/>
              <a:t>za intervencije</a:t>
            </a:r>
            <a:r>
              <a:rPr lang="sl-SI" dirty="0"/>
              <a:t>, torej nadaljnji korak po diagnostiki </a:t>
            </a:r>
          </a:p>
          <a:p>
            <a:pPr lvl="1"/>
            <a:r>
              <a:rPr lang="sl-SI" dirty="0"/>
              <a:t>Na enem mestu združiti koristne informacije za ukrepe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t="9383" r="1087" b="3771"/>
          <a:stretch/>
        </p:blipFill>
        <p:spPr>
          <a:xfrm>
            <a:off x="838200" y="2895600"/>
            <a:ext cx="722063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omogoča </a:t>
            </a:r>
            <a:r>
              <a:rPr lang="sl-SI" dirty="0" err="1"/>
              <a:t>SLOfit</a:t>
            </a:r>
            <a:r>
              <a:rPr lang="sl-SI" dirty="0"/>
              <a:t>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dostop do ŠVK rezultatov in povratnih informacij prek aplikacije Moj </a:t>
            </a:r>
            <a:r>
              <a:rPr lang="sl-SI" dirty="0" err="1"/>
              <a:t>SLOfit</a:t>
            </a:r>
            <a:r>
              <a:rPr lang="sl-SI" dirty="0"/>
              <a:t>, kjer je dodatno prikazana zdravstvena ogroženost glede na rezultate meritev</a:t>
            </a:r>
          </a:p>
          <a:p>
            <a:pPr lvl="1"/>
            <a:r>
              <a:rPr lang="sl-SI" dirty="0"/>
              <a:t>koliko je </a:t>
            </a:r>
            <a:r>
              <a:rPr lang="sl-SI" b="1" dirty="0"/>
              <a:t>napredoval</a:t>
            </a:r>
            <a:r>
              <a:rPr lang="sl-SI" dirty="0"/>
              <a:t> v enem letu</a:t>
            </a:r>
          </a:p>
          <a:p>
            <a:pPr lvl="1"/>
            <a:r>
              <a:rPr lang="sl-SI" dirty="0"/>
              <a:t>kakšen je njegov telesni in gibalni razvoj v </a:t>
            </a:r>
            <a:r>
              <a:rPr lang="sl-SI" b="1" dirty="0"/>
              <a:t>primerjavi z vrstniki,</a:t>
            </a:r>
            <a:endParaRPr lang="sl-SI" dirty="0"/>
          </a:p>
          <a:p>
            <a:pPr lvl="1"/>
            <a:r>
              <a:rPr lang="sl-SI" dirty="0"/>
              <a:t>v kakšno </a:t>
            </a:r>
            <a:r>
              <a:rPr lang="sl-SI" b="1" dirty="0"/>
              <a:t>skupino telesne pripravljenosti in zdravstvene ogroženosti</a:t>
            </a:r>
            <a:r>
              <a:rPr lang="sl-SI" dirty="0"/>
              <a:t> ga uvrščajo posamezni rezultati</a:t>
            </a:r>
          </a:p>
          <a:p>
            <a:pPr lvl="1"/>
            <a:r>
              <a:rPr lang="sl-SI" dirty="0"/>
              <a:t>trend rezultatov skozi več let</a:t>
            </a:r>
          </a:p>
          <a:p>
            <a:pPr lvl="1"/>
            <a:r>
              <a:rPr lang="sl-SI" dirty="0"/>
              <a:t>tiskanje poročila</a:t>
            </a:r>
          </a:p>
          <a:p>
            <a:r>
              <a:rPr lang="sl-SI" dirty="0"/>
              <a:t>zbiranje dodatnih podatkov, ki lahko pojasnijo telesni in gibalni razvoj posameznika (npr. gibalne navade najstnikov) ter povratna informacija o tem </a:t>
            </a:r>
          </a:p>
          <a:p>
            <a:r>
              <a:rPr lang="sl-SI" dirty="0"/>
              <a:t>trajno hranjenje </a:t>
            </a:r>
            <a:r>
              <a:rPr lang="sl-SI" dirty="0" err="1"/>
              <a:t>SLOfit</a:t>
            </a:r>
            <a:r>
              <a:rPr lang="sl-SI" dirty="0"/>
              <a:t> podatkov prek aplikacije</a:t>
            </a:r>
          </a:p>
          <a:p>
            <a:r>
              <a:rPr lang="sl-SI" dirty="0"/>
              <a:t>možnost deljenja vpogleda v svoje </a:t>
            </a:r>
            <a:r>
              <a:rPr lang="sl-SI" dirty="0" err="1"/>
              <a:t>SLOfit</a:t>
            </a:r>
            <a:r>
              <a:rPr lang="sl-SI" dirty="0"/>
              <a:t> podatke (npr. zdravniku, babici, prijatelju)  </a:t>
            </a:r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927" y="5719078"/>
            <a:ext cx="1654193" cy="113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Kotna puščica gor 10"/>
          <p:cNvSpPr/>
          <p:nvPr/>
        </p:nvSpPr>
        <p:spPr>
          <a:xfrm flipH="1">
            <a:off x="3657600" y="5934164"/>
            <a:ext cx="2743200" cy="400050"/>
          </a:xfrm>
          <a:prstGeom prst="bentUpArrow">
            <a:avLst>
              <a:gd name="adj1" fmla="val 4311"/>
              <a:gd name="adj2" fmla="val 9755"/>
              <a:gd name="adj3" fmla="val 1855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495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Komu je na voljo aplikacija Moj </a:t>
            </a:r>
            <a:r>
              <a:rPr lang="sl-SI" dirty="0" err="1"/>
              <a:t>SLOfit</a:t>
            </a:r>
            <a:r>
              <a:rPr lang="sl-SI" dirty="0"/>
              <a:t>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Staršem otrok, ki so </a:t>
            </a:r>
            <a:r>
              <a:rPr lang="sl-SI" b="1" dirty="0"/>
              <a:t>dali soglasje, da je njihov otrok vključen v meritve za ŠVK</a:t>
            </a:r>
            <a:r>
              <a:rPr lang="sl-SI" dirty="0"/>
              <a:t> in so </a:t>
            </a:r>
            <a:r>
              <a:rPr lang="sl-SI" b="1" dirty="0"/>
              <a:t>v šolski sistem e-administracije vnesli svoj e-naslov</a:t>
            </a:r>
            <a:r>
              <a:rPr lang="sl-SI" dirty="0"/>
              <a:t>, šola pa je pristopila v sistem </a:t>
            </a:r>
            <a:r>
              <a:rPr lang="sl-SI" dirty="0" err="1"/>
              <a:t>SLOfit</a:t>
            </a:r>
            <a:r>
              <a:rPr lang="sl-SI" dirty="0"/>
              <a:t>;</a:t>
            </a:r>
          </a:p>
          <a:p>
            <a:r>
              <a:rPr lang="sl-SI" dirty="0"/>
              <a:t>Dijakom, ki imajo v šolskem sistemu e-administracije svoj e-naslov, šola pa je pristopila v sistem </a:t>
            </a:r>
            <a:r>
              <a:rPr lang="sl-SI" dirty="0" err="1"/>
              <a:t>SLOfit</a:t>
            </a:r>
            <a:r>
              <a:rPr lang="sl-SI" dirty="0"/>
              <a:t>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Starši in dijaki pridobijo svoj dostop do podatkov, če se </a:t>
            </a:r>
            <a:r>
              <a:rPr lang="sl-SI" b="1" dirty="0"/>
              <a:t>odzovejo na vabilo k registraciji </a:t>
            </a:r>
            <a:r>
              <a:rPr lang="sl-SI" dirty="0"/>
              <a:t>v sistem </a:t>
            </a:r>
            <a:r>
              <a:rPr lang="sl-SI" dirty="0" err="1"/>
              <a:t>SLOfit</a:t>
            </a:r>
            <a:r>
              <a:rPr lang="sl-SI" dirty="0"/>
              <a:t>. </a:t>
            </a:r>
          </a:p>
          <a:p>
            <a:endParaRPr lang="sl-SI" dirty="0"/>
          </a:p>
        </p:txBody>
      </p:sp>
      <p:pic>
        <p:nvPicPr>
          <p:cNvPr id="4" name="Označba mesta vsebine 5">
            <a:extLst>
              <a:ext uri="{FF2B5EF4-FFF2-40B4-BE49-F238E27FC236}">
                <a16:creationId xmlns:a16="http://schemas.microsoft.com/office/drawing/2014/main" id="{5A768C6C-F6A0-4F63-B3A0-4EBDED610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62600" y="3676415"/>
            <a:ext cx="3380185" cy="318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15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Podpora intervenciji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9999" t="19168" r="27501" b="20831"/>
          <a:stretch/>
        </p:blipFill>
        <p:spPr>
          <a:xfrm>
            <a:off x="4057650" y="3237396"/>
            <a:ext cx="3771900" cy="22631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057650" y="2831068"/>
            <a:ext cx="508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SLOfit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hlinkClick r:id="rId4"/>
              </a:rPr>
              <a:t>nasvet</a:t>
            </a:r>
            <a:r>
              <a:rPr lang="sl-SI" dirty="0">
                <a:latin typeface="Calibri" panose="020F0502020204030204" pitchFamily="34" charset="0"/>
              </a:rPr>
              <a:t>: obiščite spletno točko z našimi nasveti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8" y="1498176"/>
            <a:ext cx="2423761" cy="1771877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3617681" y="1584396"/>
            <a:ext cx="4866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alibri" panose="020F0502020204030204" pitchFamily="34" charset="0"/>
              </a:rPr>
              <a:t>Komunikacijsko orodje: vprašajte učitelja za nasvet glede zboljšanja telesnega fitnesa otroka  </a:t>
            </a:r>
          </a:p>
        </p:txBody>
      </p:sp>
      <p:sp>
        <p:nvSpPr>
          <p:cNvPr id="3" name="AutoShape 2" descr="Rezultat iskanja slik za facebook logo"/>
          <p:cNvSpPr>
            <a:spLocks noChangeAspect="1" noChangeArrowheads="1"/>
          </p:cNvSpPr>
          <p:nvPr/>
        </p:nvSpPr>
        <p:spPr bwMode="auto">
          <a:xfrm>
            <a:off x="116682" y="446484"/>
            <a:ext cx="864394" cy="8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39495"/>
            <a:ext cx="1141127" cy="1141127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057400" y="4977952"/>
            <a:ext cx="104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slofit.org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88" y="4278446"/>
            <a:ext cx="652464" cy="652464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4BEF7B16-BB7D-46EE-9734-7B5A26DCEA6C}"/>
              </a:ext>
            </a:extLst>
          </p:cNvPr>
          <p:cNvSpPr/>
          <p:nvPr/>
        </p:nvSpPr>
        <p:spPr>
          <a:xfrm>
            <a:off x="674527" y="5569636"/>
            <a:ext cx="3897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alibri" panose="020F0502020204030204" pitchFamily="34" charset="0"/>
              </a:rPr>
              <a:t>Sledite našim objavam na Facebook-u</a:t>
            </a:r>
          </a:p>
        </p:txBody>
      </p:sp>
    </p:spTree>
    <p:extLst>
      <p:ext uri="{BB962C8B-B14F-4D97-AF65-F5344CB8AC3E}">
        <p14:creationId xmlns:p14="http://schemas.microsoft.com/office/powerpoint/2010/main" val="40194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SLOfit</a:t>
            </a:r>
            <a:r>
              <a:rPr lang="en-US" dirty="0"/>
              <a:t> </a:t>
            </a:r>
            <a:r>
              <a:rPr lang="sl-SI" dirty="0"/>
              <a:t>individualno PDF poročilo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7984058" cy="56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8978DCD-CB89-4AC1-B057-3862FEAA9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71" y="2158312"/>
            <a:ext cx="2651760" cy="378714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SLOfit</a:t>
            </a:r>
            <a:r>
              <a:rPr lang="en-US" dirty="0"/>
              <a:t> </a:t>
            </a:r>
            <a:r>
              <a:rPr lang="sl-SI" dirty="0"/>
              <a:t>individualno PDF poročilo</a:t>
            </a:r>
            <a:endParaRPr lang="en-US" dirty="0"/>
          </a:p>
        </p:txBody>
      </p:sp>
      <p:sp>
        <p:nvSpPr>
          <p:cNvPr id="6" name="Pravokotnik 5"/>
          <p:cNvSpPr/>
          <p:nvPr/>
        </p:nvSpPr>
        <p:spPr>
          <a:xfrm>
            <a:off x="3314700" y="1828800"/>
            <a:ext cx="3429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blaček 1 (brez obrobe) 6"/>
          <p:cNvSpPr/>
          <p:nvPr/>
        </p:nvSpPr>
        <p:spPr>
          <a:xfrm>
            <a:off x="5035924" y="2833731"/>
            <a:ext cx="2793626" cy="800100"/>
          </a:xfrm>
          <a:prstGeom prst="callout1">
            <a:avLst>
              <a:gd name="adj1" fmla="val 46481"/>
              <a:gd name="adj2" fmla="val -4714"/>
              <a:gd name="adj3" fmla="val 68382"/>
              <a:gd name="adj4" fmla="val -369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Profil trenutnega telesnega fitnesa v primerjavi s predhodno meritvijo s kratkimi navodili za branje rezultatov</a:t>
            </a:r>
          </a:p>
        </p:txBody>
      </p:sp>
      <p:sp>
        <p:nvSpPr>
          <p:cNvPr id="8" name="Oblaček 1 (brez obrobe) 7"/>
          <p:cNvSpPr/>
          <p:nvPr/>
        </p:nvSpPr>
        <p:spPr>
          <a:xfrm>
            <a:off x="5029200" y="4142185"/>
            <a:ext cx="2476890" cy="800100"/>
          </a:xfrm>
          <a:prstGeom prst="callout1">
            <a:avLst>
              <a:gd name="adj1" fmla="val 46481"/>
              <a:gd name="adj2" fmla="val -4714"/>
              <a:gd name="adj3" fmla="val 58980"/>
              <a:gd name="adj4" fmla="val -3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Navodila za razlago predstavitve rezultatov za vsako mersko nalogo</a:t>
            </a:r>
          </a:p>
        </p:txBody>
      </p:sp>
      <p:sp>
        <p:nvSpPr>
          <p:cNvPr id="9" name="Oblaček 1 (brez obrobe) 8"/>
          <p:cNvSpPr/>
          <p:nvPr/>
        </p:nvSpPr>
        <p:spPr>
          <a:xfrm>
            <a:off x="4743450" y="3487959"/>
            <a:ext cx="1085850" cy="321412"/>
          </a:xfrm>
          <a:prstGeom prst="callout1">
            <a:avLst>
              <a:gd name="adj1" fmla="val 46481"/>
              <a:gd name="adj2" fmla="val -4714"/>
              <a:gd name="adj3" fmla="val 25686"/>
              <a:gd name="adj4" fmla="val -1407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Trenutno leto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laček 1 (brez obrobe) 9"/>
          <p:cNvSpPr/>
          <p:nvPr/>
        </p:nvSpPr>
        <p:spPr>
          <a:xfrm>
            <a:off x="4743450" y="3707133"/>
            <a:ext cx="1085850" cy="321412"/>
          </a:xfrm>
          <a:prstGeom prst="callout1">
            <a:avLst>
              <a:gd name="adj1" fmla="val 46481"/>
              <a:gd name="adj2" fmla="val -4714"/>
              <a:gd name="adj3" fmla="val -8830"/>
              <a:gd name="adj4" fmla="val -1423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Predhodno leto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Oblaček 1 (brez obrobe) 10"/>
          <p:cNvSpPr/>
          <p:nvPr/>
        </p:nvSpPr>
        <p:spPr>
          <a:xfrm>
            <a:off x="4743450" y="3941139"/>
            <a:ext cx="2914650" cy="321412"/>
          </a:xfrm>
          <a:prstGeom prst="callout1">
            <a:avLst>
              <a:gd name="adj1" fmla="val 46481"/>
              <a:gd name="adj2" fmla="val -4714"/>
              <a:gd name="adj3" fmla="val -28964"/>
              <a:gd name="adj4" fmla="val -813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Obarvanje glede na cono zdravstvenega tveganja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Oblaček 1 (brez obrobe) 11"/>
          <p:cNvSpPr/>
          <p:nvPr/>
        </p:nvSpPr>
        <p:spPr>
          <a:xfrm>
            <a:off x="5038932" y="5070966"/>
            <a:ext cx="2619168" cy="800100"/>
          </a:xfrm>
          <a:prstGeom prst="callout1">
            <a:avLst>
              <a:gd name="adj1" fmla="val 46481"/>
              <a:gd name="adj2" fmla="val -4714"/>
              <a:gd name="adj3" fmla="val 58980"/>
              <a:gd name="adj4" fmla="val -3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Kratek opis merjenje sestavine telesnega fitnesa in njene pomembnosti za telesni in gibalni razvoj s povezavo do podrobnosti</a:t>
            </a:r>
          </a:p>
        </p:txBody>
      </p:sp>
      <p:sp>
        <p:nvSpPr>
          <p:cNvPr id="13" name="Oblaček 1 (brez obrobe) 12"/>
          <p:cNvSpPr/>
          <p:nvPr/>
        </p:nvSpPr>
        <p:spPr>
          <a:xfrm>
            <a:off x="4857750" y="2537896"/>
            <a:ext cx="1943100" cy="252132"/>
          </a:xfrm>
          <a:prstGeom prst="callout1">
            <a:avLst>
              <a:gd name="adj1" fmla="val 46481"/>
              <a:gd name="adj2" fmla="val -4714"/>
              <a:gd name="adj3" fmla="val 218698"/>
              <a:gd name="adj4" fmla="val -398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Opis con zdravstvenega tveganja</a:t>
            </a:r>
            <a:endParaRPr lang="en-US" sz="1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47404"/>
      </p:ext>
    </p:extLst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60512</TotalTime>
  <Words>247</Words>
  <Application>Microsoft Office PowerPoint</Application>
  <PresentationFormat>Diaprojekcija na zaslonu (4:3)</PresentationFormat>
  <Paragraphs>68</Paragraphs>
  <Slides>11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DIN Alternate</vt:lpstr>
      <vt:lpstr>DIN Condensed</vt:lpstr>
      <vt:lpstr>Times New Roman</vt:lpstr>
      <vt:lpstr>Privzeti načrt</vt:lpstr>
      <vt:lpstr>SLOfit kratka predstavitev za šole</vt:lpstr>
      <vt:lpstr>Kaj je SLOfit?</vt:lpstr>
      <vt:lpstr>Kakšna je razlika med ŠVK in SLOfit?</vt:lpstr>
      <vt:lpstr>Namen SLOfit </vt:lpstr>
      <vt:lpstr>Kaj omogoča SLOfit?</vt:lpstr>
      <vt:lpstr>Komu je na voljo aplikacija Moj SLOfit?</vt:lpstr>
      <vt:lpstr>Podpora intervenciji</vt:lpstr>
      <vt:lpstr>SLOfit individualno PDF poročilo</vt:lpstr>
      <vt:lpstr>SLOfit individualno PDF poročilo</vt:lpstr>
      <vt:lpstr>SLOfit individualno PDF poročilo</vt:lpstr>
      <vt:lpstr>Bodi fit, sodeluj v SLOfit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Jurak, Gregor</dc:creator>
  <cp:lastModifiedBy>Jurak, Gregor</cp:lastModifiedBy>
  <cp:revision>510</cp:revision>
  <cp:lastPrinted>2016-06-27T12:40:10Z</cp:lastPrinted>
  <dcterms:created xsi:type="dcterms:W3CDTF">1601-01-01T00:00:00Z</dcterms:created>
  <dcterms:modified xsi:type="dcterms:W3CDTF">2019-03-20T18:33:47Z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